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sldIdLst>
    <p:sldId id="256" r:id="rId2"/>
    <p:sldId id="264" r:id="rId3"/>
    <p:sldId id="257" r:id="rId4"/>
    <p:sldId id="265" r:id="rId5"/>
    <p:sldId id="263" r:id="rId6"/>
    <p:sldId id="258" r:id="rId7"/>
    <p:sldId id="259" r:id="rId8"/>
    <p:sldId id="260" r:id="rId9"/>
    <p:sldId id="261" r:id="rId10"/>
    <p:sldId id="262" r:id="rId11"/>
    <p:sldId id="267"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A85AD-502F-4994-8F0E-4B77462C53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D1CFCA-95DC-4CDE-B557-784B730F4EA2}">
      <dgm:prSet/>
      <dgm:spPr/>
      <dgm:t>
        <a:bodyPr/>
        <a:lstStyle/>
        <a:p>
          <a:r>
            <a:rPr lang="en-US"/>
            <a:t>Github</a:t>
          </a:r>
        </a:p>
      </dgm:t>
    </dgm:pt>
    <dgm:pt modelId="{01A965B9-C197-41D2-B70A-BADE5DEAAB74}" type="parTrans" cxnId="{866CDF01-5A57-460D-9D42-7FA5E3A138B7}">
      <dgm:prSet/>
      <dgm:spPr/>
      <dgm:t>
        <a:bodyPr/>
        <a:lstStyle/>
        <a:p>
          <a:endParaRPr lang="en-US"/>
        </a:p>
      </dgm:t>
    </dgm:pt>
    <dgm:pt modelId="{687D21F3-95F3-4C29-B693-FB3CCC3C9803}" type="sibTrans" cxnId="{866CDF01-5A57-460D-9D42-7FA5E3A138B7}">
      <dgm:prSet/>
      <dgm:spPr/>
      <dgm:t>
        <a:bodyPr/>
        <a:lstStyle/>
        <a:p>
          <a:endParaRPr lang="en-US"/>
        </a:p>
      </dgm:t>
    </dgm:pt>
    <dgm:pt modelId="{8108ED53-79EC-4577-9067-85CBA61D8616}">
      <dgm:prSet/>
      <dgm:spPr/>
      <dgm:t>
        <a:bodyPr/>
        <a:lstStyle/>
        <a:p>
          <a:r>
            <a:rPr lang="en-US"/>
            <a:t>https://github.com/cherf001/cherf001.github.io</a:t>
          </a:r>
        </a:p>
      </dgm:t>
    </dgm:pt>
    <dgm:pt modelId="{270E4218-6400-4EE6-ABBF-D1942D85055C}" type="parTrans" cxnId="{AB531A8B-0131-464A-80F8-F2CC7354644E}">
      <dgm:prSet/>
      <dgm:spPr/>
      <dgm:t>
        <a:bodyPr/>
        <a:lstStyle/>
        <a:p>
          <a:endParaRPr lang="en-US"/>
        </a:p>
      </dgm:t>
    </dgm:pt>
    <dgm:pt modelId="{C4D63DD4-71E0-47EA-B2C3-028576858DCA}" type="sibTrans" cxnId="{AB531A8B-0131-464A-80F8-F2CC7354644E}">
      <dgm:prSet/>
      <dgm:spPr/>
      <dgm:t>
        <a:bodyPr/>
        <a:lstStyle/>
        <a:p>
          <a:endParaRPr lang="en-US"/>
        </a:p>
      </dgm:t>
    </dgm:pt>
    <dgm:pt modelId="{FE15B27C-D8C4-495B-B694-B3DE29090683}" type="pres">
      <dgm:prSet presAssocID="{C3CA85AD-502F-4994-8F0E-4B77462C53B7}" presName="root" presStyleCnt="0">
        <dgm:presLayoutVars>
          <dgm:dir/>
          <dgm:resizeHandles val="exact"/>
        </dgm:presLayoutVars>
      </dgm:prSet>
      <dgm:spPr/>
    </dgm:pt>
    <dgm:pt modelId="{CC509505-F86E-4611-B7AD-C6BA5173D4F3}" type="pres">
      <dgm:prSet presAssocID="{A0D1CFCA-95DC-4CDE-B557-784B730F4EA2}" presName="compNode" presStyleCnt="0"/>
      <dgm:spPr/>
    </dgm:pt>
    <dgm:pt modelId="{8FD6D04F-7358-44D9-873D-3A9511240AB4}" type="pres">
      <dgm:prSet presAssocID="{A0D1CFCA-95DC-4CDE-B557-784B730F4EA2}" presName="bgRect" presStyleLbl="bgShp" presStyleIdx="0" presStyleCnt="2"/>
      <dgm:spPr/>
    </dgm:pt>
    <dgm:pt modelId="{B22F5B43-67A7-4E28-BB09-CF5E1EE44258}" type="pres">
      <dgm:prSet presAssocID="{A0D1CFCA-95DC-4CDE-B557-784B730F4EA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nagement"/>
        </a:ext>
      </dgm:extLst>
    </dgm:pt>
    <dgm:pt modelId="{0D22246E-6810-4FCC-B48B-7C745F8BB30B}" type="pres">
      <dgm:prSet presAssocID="{A0D1CFCA-95DC-4CDE-B557-784B730F4EA2}" presName="spaceRect" presStyleCnt="0"/>
      <dgm:spPr/>
    </dgm:pt>
    <dgm:pt modelId="{1E319068-3B5C-45BB-9686-442F21CC1F3A}" type="pres">
      <dgm:prSet presAssocID="{A0D1CFCA-95DC-4CDE-B557-784B730F4EA2}" presName="parTx" presStyleLbl="revTx" presStyleIdx="0" presStyleCnt="2">
        <dgm:presLayoutVars>
          <dgm:chMax val="0"/>
          <dgm:chPref val="0"/>
        </dgm:presLayoutVars>
      </dgm:prSet>
      <dgm:spPr/>
    </dgm:pt>
    <dgm:pt modelId="{50C8AEA9-743F-4EEC-BD18-D71B1DADC647}" type="pres">
      <dgm:prSet presAssocID="{687D21F3-95F3-4C29-B693-FB3CCC3C9803}" presName="sibTrans" presStyleCnt="0"/>
      <dgm:spPr/>
    </dgm:pt>
    <dgm:pt modelId="{5B2F0E71-8CB3-4D1C-9D5C-9D73F47B7E25}" type="pres">
      <dgm:prSet presAssocID="{8108ED53-79EC-4577-9067-85CBA61D8616}" presName="compNode" presStyleCnt="0"/>
      <dgm:spPr/>
    </dgm:pt>
    <dgm:pt modelId="{819C94F4-34D8-47A0-995F-3DA1A20EC9D1}" type="pres">
      <dgm:prSet presAssocID="{8108ED53-79EC-4577-9067-85CBA61D8616}" presName="bgRect" presStyleLbl="bgShp" presStyleIdx="1" presStyleCnt="2"/>
      <dgm:spPr/>
    </dgm:pt>
    <dgm:pt modelId="{DD4794FE-EEF8-4A1F-818A-0F50AE0DC2E2}" type="pres">
      <dgm:prSet presAssocID="{8108ED53-79EC-4577-9067-85CBA61D861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296F47B2-7556-48E2-84C4-D349FE1AF318}" type="pres">
      <dgm:prSet presAssocID="{8108ED53-79EC-4577-9067-85CBA61D8616}" presName="spaceRect" presStyleCnt="0"/>
      <dgm:spPr/>
    </dgm:pt>
    <dgm:pt modelId="{FC5EAF18-E550-41F4-8A2E-784F64A2C54B}" type="pres">
      <dgm:prSet presAssocID="{8108ED53-79EC-4577-9067-85CBA61D8616}" presName="parTx" presStyleLbl="revTx" presStyleIdx="1" presStyleCnt="2">
        <dgm:presLayoutVars>
          <dgm:chMax val="0"/>
          <dgm:chPref val="0"/>
        </dgm:presLayoutVars>
      </dgm:prSet>
      <dgm:spPr/>
    </dgm:pt>
  </dgm:ptLst>
  <dgm:cxnLst>
    <dgm:cxn modelId="{866CDF01-5A57-460D-9D42-7FA5E3A138B7}" srcId="{C3CA85AD-502F-4994-8F0E-4B77462C53B7}" destId="{A0D1CFCA-95DC-4CDE-B557-784B730F4EA2}" srcOrd="0" destOrd="0" parTransId="{01A965B9-C197-41D2-B70A-BADE5DEAAB74}" sibTransId="{687D21F3-95F3-4C29-B693-FB3CCC3C9803}"/>
    <dgm:cxn modelId="{21C76608-FB3F-4578-A1A2-1182CBAF350B}" type="presOf" srcId="{A0D1CFCA-95DC-4CDE-B557-784B730F4EA2}" destId="{1E319068-3B5C-45BB-9686-442F21CC1F3A}" srcOrd="0" destOrd="0" presId="urn:microsoft.com/office/officeart/2018/2/layout/IconVerticalSolidList"/>
    <dgm:cxn modelId="{846D8D26-9F63-4DD0-9D97-44F9083698F2}" type="presOf" srcId="{8108ED53-79EC-4577-9067-85CBA61D8616}" destId="{FC5EAF18-E550-41F4-8A2E-784F64A2C54B}" srcOrd="0" destOrd="0" presId="urn:microsoft.com/office/officeart/2018/2/layout/IconVerticalSolidList"/>
    <dgm:cxn modelId="{15BD4D4F-5774-48E0-8C30-3564DFC02D38}" type="presOf" srcId="{C3CA85AD-502F-4994-8F0E-4B77462C53B7}" destId="{FE15B27C-D8C4-495B-B694-B3DE29090683}" srcOrd="0" destOrd="0" presId="urn:microsoft.com/office/officeart/2018/2/layout/IconVerticalSolidList"/>
    <dgm:cxn modelId="{AB531A8B-0131-464A-80F8-F2CC7354644E}" srcId="{C3CA85AD-502F-4994-8F0E-4B77462C53B7}" destId="{8108ED53-79EC-4577-9067-85CBA61D8616}" srcOrd="1" destOrd="0" parTransId="{270E4218-6400-4EE6-ABBF-D1942D85055C}" sibTransId="{C4D63DD4-71E0-47EA-B2C3-028576858DCA}"/>
    <dgm:cxn modelId="{3BC7974D-8181-4C27-8326-EEF13E5909D5}" type="presParOf" srcId="{FE15B27C-D8C4-495B-B694-B3DE29090683}" destId="{CC509505-F86E-4611-B7AD-C6BA5173D4F3}" srcOrd="0" destOrd="0" presId="urn:microsoft.com/office/officeart/2018/2/layout/IconVerticalSolidList"/>
    <dgm:cxn modelId="{E280F5AF-4602-4D2D-845C-AB7BB5B55FAC}" type="presParOf" srcId="{CC509505-F86E-4611-B7AD-C6BA5173D4F3}" destId="{8FD6D04F-7358-44D9-873D-3A9511240AB4}" srcOrd="0" destOrd="0" presId="urn:microsoft.com/office/officeart/2018/2/layout/IconVerticalSolidList"/>
    <dgm:cxn modelId="{388CF040-08AF-4136-92E9-69A83F002ACD}" type="presParOf" srcId="{CC509505-F86E-4611-B7AD-C6BA5173D4F3}" destId="{B22F5B43-67A7-4E28-BB09-CF5E1EE44258}" srcOrd="1" destOrd="0" presId="urn:microsoft.com/office/officeart/2018/2/layout/IconVerticalSolidList"/>
    <dgm:cxn modelId="{3F796DF3-0F64-42A6-9335-4062F359B08D}" type="presParOf" srcId="{CC509505-F86E-4611-B7AD-C6BA5173D4F3}" destId="{0D22246E-6810-4FCC-B48B-7C745F8BB30B}" srcOrd="2" destOrd="0" presId="urn:microsoft.com/office/officeart/2018/2/layout/IconVerticalSolidList"/>
    <dgm:cxn modelId="{5B91045C-6C11-487B-8BC8-7050FEF5EE90}" type="presParOf" srcId="{CC509505-F86E-4611-B7AD-C6BA5173D4F3}" destId="{1E319068-3B5C-45BB-9686-442F21CC1F3A}" srcOrd="3" destOrd="0" presId="urn:microsoft.com/office/officeart/2018/2/layout/IconVerticalSolidList"/>
    <dgm:cxn modelId="{49497FF0-0262-4E09-AD27-D567A2F6B604}" type="presParOf" srcId="{FE15B27C-D8C4-495B-B694-B3DE29090683}" destId="{50C8AEA9-743F-4EEC-BD18-D71B1DADC647}" srcOrd="1" destOrd="0" presId="urn:microsoft.com/office/officeart/2018/2/layout/IconVerticalSolidList"/>
    <dgm:cxn modelId="{11CC94BB-1BFF-402C-A5EB-60DA935F99B5}" type="presParOf" srcId="{FE15B27C-D8C4-495B-B694-B3DE29090683}" destId="{5B2F0E71-8CB3-4D1C-9D5C-9D73F47B7E25}" srcOrd="2" destOrd="0" presId="urn:microsoft.com/office/officeart/2018/2/layout/IconVerticalSolidList"/>
    <dgm:cxn modelId="{171BFBEF-394A-4276-87B4-DBFDF5960DFF}" type="presParOf" srcId="{5B2F0E71-8CB3-4D1C-9D5C-9D73F47B7E25}" destId="{819C94F4-34D8-47A0-995F-3DA1A20EC9D1}" srcOrd="0" destOrd="0" presId="urn:microsoft.com/office/officeart/2018/2/layout/IconVerticalSolidList"/>
    <dgm:cxn modelId="{C1BB2F8C-D142-4C9C-864D-EFC16B16CB14}" type="presParOf" srcId="{5B2F0E71-8CB3-4D1C-9D5C-9D73F47B7E25}" destId="{DD4794FE-EEF8-4A1F-818A-0F50AE0DC2E2}" srcOrd="1" destOrd="0" presId="urn:microsoft.com/office/officeart/2018/2/layout/IconVerticalSolidList"/>
    <dgm:cxn modelId="{EDF4D9B8-D67E-42F2-8F9D-0BC9C4347340}" type="presParOf" srcId="{5B2F0E71-8CB3-4D1C-9D5C-9D73F47B7E25}" destId="{296F47B2-7556-48E2-84C4-D349FE1AF318}" srcOrd="2" destOrd="0" presId="urn:microsoft.com/office/officeart/2018/2/layout/IconVerticalSolidList"/>
    <dgm:cxn modelId="{0295EA1F-D3E6-4F35-ADAB-D40B451E989A}" type="presParOf" srcId="{5B2F0E71-8CB3-4D1C-9D5C-9D73F47B7E25}" destId="{FC5EAF18-E550-41F4-8A2E-784F64A2C54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6D04F-7358-44D9-873D-3A9511240AB4}">
      <dsp:nvSpPr>
        <dsp:cNvPr id="0" name=""/>
        <dsp:cNvSpPr/>
      </dsp:nvSpPr>
      <dsp:spPr>
        <a:xfrm>
          <a:off x="0" y="908268"/>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F5B43-67A7-4E28-BB09-CF5E1EE44258}">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319068-3B5C-45BB-9686-442F21CC1F3A}">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711200">
            <a:lnSpc>
              <a:spcPct val="90000"/>
            </a:lnSpc>
            <a:spcBef>
              <a:spcPct val="0"/>
            </a:spcBef>
            <a:spcAft>
              <a:spcPct val="35000"/>
            </a:spcAft>
            <a:buNone/>
          </a:pPr>
          <a:r>
            <a:rPr lang="en-US" sz="1600" kern="1200"/>
            <a:t>Github</a:t>
          </a:r>
        </a:p>
      </dsp:txBody>
      <dsp:txXfrm>
        <a:off x="1936708" y="908268"/>
        <a:ext cx="4308556" cy="1676804"/>
      </dsp:txXfrm>
    </dsp:sp>
    <dsp:sp modelId="{819C94F4-34D8-47A0-995F-3DA1A20EC9D1}">
      <dsp:nvSpPr>
        <dsp:cNvPr id="0" name=""/>
        <dsp:cNvSpPr/>
      </dsp:nvSpPr>
      <dsp:spPr>
        <a:xfrm>
          <a:off x="0" y="3004274"/>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4794FE-EEF8-4A1F-818A-0F50AE0DC2E2}">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5EAF18-E550-41F4-8A2E-784F64A2C54B}">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711200">
            <a:lnSpc>
              <a:spcPct val="90000"/>
            </a:lnSpc>
            <a:spcBef>
              <a:spcPct val="0"/>
            </a:spcBef>
            <a:spcAft>
              <a:spcPct val="35000"/>
            </a:spcAft>
            <a:buNone/>
          </a:pPr>
          <a:r>
            <a:rPr lang="en-US" sz="1600" kern="1200"/>
            <a:t>https://github.com/cherf001/cherf001.github.io</a:t>
          </a:r>
        </a:p>
      </dsp:txBody>
      <dsp:txXfrm>
        <a:off x="1936708" y="3004274"/>
        <a:ext cx="4308556" cy="16768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83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32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114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78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47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08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173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36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16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577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1/10/2021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40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1/10/2021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895979308"/>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27">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F24C2-7A4A-4EF7-BB4F-80C2C0159F7A}"/>
              </a:ext>
            </a:extLst>
          </p:cNvPr>
          <p:cNvSpPr>
            <a:spLocks noGrp="1"/>
          </p:cNvSpPr>
          <p:nvPr>
            <p:ph type="ctrTitle"/>
          </p:nvPr>
        </p:nvSpPr>
        <p:spPr>
          <a:xfrm>
            <a:off x="1578043" y="590062"/>
            <a:ext cx="5309140" cy="2838938"/>
          </a:xfrm>
        </p:spPr>
        <p:txBody>
          <a:bodyPr>
            <a:normAutofit/>
          </a:bodyPr>
          <a:lstStyle/>
          <a:p>
            <a:r>
              <a:rPr lang="en-US" sz="5400">
                <a:solidFill>
                  <a:schemeClr val="bg1"/>
                </a:solidFill>
              </a:rPr>
              <a:t>Covid-19</a:t>
            </a:r>
          </a:p>
        </p:txBody>
      </p:sp>
      <p:sp>
        <p:nvSpPr>
          <p:cNvPr id="3" name="Subtitle 2">
            <a:extLst>
              <a:ext uri="{FF2B5EF4-FFF2-40B4-BE49-F238E27FC236}">
                <a16:creationId xmlns:a16="http://schemas.microsoft.com/office/drawing/2014/main" id="{246A145C-64D2-4B18-8DEC-C1877D6B1241}"/>
              </a:ext>
            </a:extLst>
          </p:cNvPr>
          <p:cNvSpPr>
            <a:spLocks noGrp="1"/>
          </p:cNvSpPr>
          <p:nvPr>
            <p:ph type="subTitle" idx="1"/>
          </p:nvPr>
        </p:nvSpPr>
        <p:spPr>
          <a:xfrm>
            <a:off x="1578044" y="3739764"/>
            <a:ext cx="4517954" cy="1198120"/>
          </a:xfrm>
        </p:spPr>
        <p:txBody>
          <a:bodyPr>
            <a:normAutofit/>
          </a:bodyPr>
          <a:lstStyle/>
          <a:p>
            <a:r>
              <a:rPr lang="en-US" sz="2000">
                <a:solidFill>
                  <a:schemeClr val="bg1"/>
                </a:solidFill>
              </a:rPr>
              <a:t>Covid-19 Positive Infections: A Correlation study of Age Group Distribution</a:t>
            </a:r>
          </a:p>
        </p:txBody>
      </p:sp>
      <p:sp>
        <p:nvSpPr>
          <p:cNvPr id="4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4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6" name="Straight Connector 3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836425" y="5436655"/>
            <a:ext cx="151536" cy="151536"/>
          </a:xfrm>
          <a:prstGeom prst="rect">
            <a:avLst/>
          </a:prstGeom>
        </p:spPr>
      </p:pic>
      <p:pic>
        <p:nvPicPr>
          <p:cNvPr id="40" name="Graphic 39">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1245175" y="5896734"/>
            <a:ext cx="108625" cy="108625"/>
          </a:xfrm>
          <a:prstGeom prst="rect">
            <a:avLst/>
          </a:prstGeom>
        </p:spPr>
      </p:pic>
      <p:pic>
        <p:nvPicPr>
          <p:cNvPr id="42" name="Graphic 4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554288" y="6038004"/>
            <a:ext cx="95759" cy="95759"/>
          </a:xfrm>
          <a:prstGeom prst="rect">
            <a:avLst/>
          </a:prstGeom>
        </p:spPr>
      </p:pic>
      <p:pic>
        <p:nvPicPr>
          <p:cNvPr id="4" name="Picture 3">
            <a:extLst>
              <a:ext uri="{FF2B5EF4-FFF2-40B4-BE49-F238E27FC236}">
                <a16:creationId xmlns:a16="http://schemas.microsoft.com/office/drawing/2014/main" id="{2E695B6B-5D58-4809-9F44-7DBF293514A8}"/>
              </a:ext>
            </a:extLst>
          </p:cNvPr>
          <p:cNvPicPr>
            <a:picLocks noChangeAspect="1"/>
          </p:cNvPicPr>
          <p:nvPr/>
        </p:nvPicPr>
        <p:blipFill rotWithShape="1">
          <a:blip r:embed="rId10"/>
          <a:srcRect l="4762" r="17380" b="-2"/>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5" name="Audio 4">
            <a:hlinkClick r:id="" action="ppaction://media"/>
            <a:extLst>
              <a:ext uri="{FF2B5EF4-FFF2-40B4-BE49-F238E27FC236}">
                <a16:creationId xmlns:a16="http://schemas.microsoft.com/office/drawing/2014/main" id="{743F2F19-5101-49B6-92E4-AFDC31BF3A1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20025686"/>
      </p:ext>
    </p:extLst>
  </p:cSld>
  <p:clrMapOvr>
    <a:masterClrMapping/>
  </p:clrMapOvr>
  <mc:AlternateContent xmlns:mc="http://schemas.openxmlformats.org/markup-compatibility/2006" xmlns:p14="http://schemas.microsoft.com/office/powerpoint/2010/main">
    <mc:Choice Requires="p14">
      <p:transition spd="slow" p14:dur="2000" advTm="8653"/>
    </mc:Choice>
    <mc:Fallback xmlns="">
      <p:transition spd="slow" advTm="8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E34B92-8DEC-4D76-B660-6698D78C9B75}"/>
              </a:ext>
            </a:extLst>
          </p:cNvPr>
          <p:cNvSpPr>
            <a:spLocks noGrp="1"/>
          </p:cNvSpPr>
          <p:nvPr>
            <p:ph type="title"/>
          </p:nvPr>
        </p:nvSpPr>
        <p:spPr>
          <a:xfrm>
            <a:off x="803776" y="1336390"/>
            <a:ext cx="6190412" cy="1182927"/>
          </a:xfrm>
        </p:spPr>
        <p:txBody>
          <a:bodyPr anchor="b">
            <a:normAutofit/>
          </a:bodyPr>
          <a:lstStyle/>
          <a:p>
            <a:r>
              <a:rPr lang="en-US" sz="5400" dirty="0"/>
              <a:t>Pearson Rank</a:t>
            </a:r>
          </a:p>
        </p:txBody>
      </p:sp>
      <p:cxnSp>
        <p:nvCxnSpPr>
          <p:cNvPr id="14"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91052DFC-42BA-4E85-9AA8-6224A395CA45}"/>
              </a:ext>
            </a:extLst>
          </p:cNvPr>
          <p:cNvSpPr>
            <a:spLocks noGrp="1"/>
          </p:cNvSpPr>
          <p:nvPr>
            <p:ph idx="1"/>
          </p:nvPr>
        </p:nvSpPr>
        <p:spPr>
          <a:xfrm>
            <a:off x="803776" y="2381251"/>
            <a:ext cx="6190412" cy="4267644"/>
          </a:xfrm>
        </p:spPr>
        <p:txBody>
          <a:bodyPr anchor="t">
            <a:normAutofit lnSpcReduction="10000"/>
          </a:bodyPr>
          <a:lstStyle/>
          <a:p>
            <a:pPr marL="0" indent="0" algn="ctr">
              <a:buNone/>
            </a:pPr>
            <a:r>
              <a:rPr lang="en-US" sz="3600" dirty="0"/>
              <a:t>Correlation Test</a:t>
            </a:r>
          </a:p>
          <a:p>
            <a:pPr marL="0" indent="0">
              <a:buNone/>
            </a:pPr>
            <a:r>
              <a:rPr lang="en-US" sz="1800" dirty="0"/>
              <a:t>Age_20_to_29</a:t>
            </a:r>
          </a:p>
          <a:p>
            <a:pPr marL="0" indent="0">
              <a:buNone/>
            </a:pPr>
            <a:r>
              <a:rPr lang="en-US" sz="1800" dirty="0"/>
              <a:t>Age_40_to_49</a:t>
            </a:r>
          </a:p>
          <a:p>
            <a:pPr marL="0" indent="0">
              <a:buNone/>
            </a:pPr>
            <a:r>
              <a:rPr lang="en-US" sz="1800" dirty="0"/>
              <a:t>Correlation coefficient = 0.991</a:t>
            </a:r>
          </a:p>
          <a:p>
            <a:pPr marL="0" indent="0">
              <a:buNone/>
            </a:pPr>
            <a:r>
              <a:rPr lang="en-US" sz="1800" dirty="0"/>
              <a:t>Age_80plus</a:t>
            </a:r>
          </a:p>
          <a:p>
            <a:pPr marL="0" indent="0">
              <a:buNone/>
            </a:pPr>
            <a:r>
              <a:rPr lang="en-US" sz="1800" dirty="0"/>
              <a:t>Age_20_to_29</a:t>
            </a:r>
          </a:p>
          <a:p>
            <a:pPr marL="0" indent="0">
              <a:buNone/>
            </a:pPr>
            <a:r>
              <a:rPr lang="en-US" sz="1800" dirty="0"/>
              <a:t>Correlation coefficient = 0.941</a:t>
            </a:r>
          </a:p>
          <a:p>
            <a:pPr marL="0" indent="0">
              <a:buNone/>
            </a:pPr>
            <a:r>
              <a:rPr lang="en-US" sz="1800" dirty="0"/>
              <a:t>Age_80plus</a:t>
            </a:r>
          </a:p>
          <a:p>
            <a:pPr marL="0" indent="0">
              <a:buNone/>
            </a:pPr>
            <a:r>
              <a:rPr lang="en-US" sz="1800" dirty="0"/>
              <a:t>Correlation coefficient = 0.941</a:t>
            </a:r>
          </a:p>
          <a:p>
            <a:pPr marL="0" indent="0">
              <a:buNone/>
            </a:pPr>
            <a:r>
              <a:rPr lang="en-US" sz="1800" dirty="0"/>
              <a:t>Age_20_to_29</a:t>
            </a:r>
          </a:p>
          <a:p>
            <a:pPr marL="0" indent="0">
              <a:buNone/>
            </a:pPr>
            <a:r>
              <a:rPr lang="en-US" sz="1800" dirty="0"/>
              <a:t>Correlation coefficient = 1.000</a:t>
            </a:r>
          </a:p>
          <a:p>
            <a:pPr marL="0" indent="0">
              <a:buNone/>
            </a:pPr>
            <a:endParaRPr lang="en-US" sz="1800" dirty="0"/>
          </a:p>
        </p:txBody>
      </p:sp>
      <p:pic>
        <p:nvPicPr>
          <p:cNvPr id="5" name="Content Placeholder 4">
            <a:extLst>
              <a:ext uri="{FF2B5EF4-FFF2-40B4-BE49-F238E27FC236}">
                <a16:creationId xmlns:a16="http://schemas.microsoft.com/office/drawing/2014/main" id="{D9E5BFDD-21F7-4A98-9897-950BECCC44B5}"/>
              </a:ext>
            </a:extLst>
          </p:cNvPr>
          <p:cNvPicPr>
            <a:picLocks noChangeAspect="1"/>
          </p:cNvPicPr>
          <p:nvPr/>
        </p:nvPicPr>
        <p:blipFill rotWithShape="1">
          <a:blip r:embed="rId4"/>
          <a:srcRect r="26001" b="2"/>
          <a:stretch/>
        </p:blipFill>
        <p:spPr>
          <a:xfrm>
            <a:off x="6391275" y="1665519"/>
            <a:ext cx="5328335" cy="461145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3" name="Audio 2">
            <a:hlinkClick r:id="" action="ppaction://media"/>
            <a:extLst>
              <a:ext uri="{FF2B5EF4-FFF2-40B4-BE49-F238E27FC236}">
                <a16:creationId xmlns:a16="http://schemas.microsoft.com/office/drawing/2014/main" id="{AF8C1563-8753-41F9-BFCF-2FADBE57CB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86459074"/>
      </p:ext>
    </p:extLst>
  </p:cSld>
  <p:clrMapOvr>
    <a:masterClrMapping/>
  </p:clrMapOvr>
  <mc:AlternateContent xmlns:mc="http://schemas.openxmlformats.org/markup-compatibility/2006" xmlns:p14="http://schemas.microsoft.com/office/powerpoint/2010/main">
    <mc:Choice Requires="p14">
      <p:transition spd="slow" p14:dur="2000" advTm="139653"/>
    </mc:Choice>
    <mc:Fallback xmlns="">
      <p:transition spd="slow" advTm="139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C1340E5-62F5-4B1F-9D64-A944F53EC2F7}"/>
              </a:ext>
            </a:extLst>
          </p:cNvPr>
          <p:cNvSpPr>
            <a:spLocks noGrp="1"/>
          </p:cNvSpPr>
          <p:nvPr>
            <p:ph type="title"/>
          </p:nvPr>
        </p:nvSpPr>
        <p:spPr>
          <a:xfrm>
            <a:off x="479394" y="1062487"/>
            <a:ext cx="3939688" cy="5583126"/>
          </a:xfrm>
        </p:spPr>
        <p:txBody>
          <a:bodyPr>
            <a:normAutofit/>
          </a:bodyPr>
          <a:lstStyle/>
          <a:p>
            <a:pPr algn="r"/>
            <a:r>
              <a:rPr lang="en-US" sz="7200">
                <a:solidFill>
                  <a:schemeClr val="bg1"/>
                </a:solidFill>
              </a:rPr>
              <a:t>Code</a:t>
            </a:r>
          </a:p>
        </p:txBody>
      </p:sp>
      <p:sp>
        <p:nvSpPr>
          <p:cNvPr id="1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BFA48B7C-C4E8-4A93-A918-C2DAF4E42DFD}"/>
              </a:ext>
            </a:extLst>
          </p:cNvPr>
          <p:cNvGraphicFramePr>
            <a:graphicFrameLocks noGrp="1"/>
          </p:cNvGraphicFramePr>
          <p:nvPr>
            <p:ph idx="1"/>
            <p:extLst>
              <p:ext uri="{D42A27DB-BD31-4B8C-83A1-F6EECF244321}">
                <p14:modId xmlns:p14="http://schemas.microsoft.com/office/powerpoint/2010/main" val="62863071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2DF81410-D61E-4F8A-B930-9FCA86D6F08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79973314"/>
      </p:ext>
    </p:extLst>
  </p:cSld>
  <p:clrMapOvr>
    <a:masterClrMapping/>
  </p:clrMapOvr>
  <mc:AlternateContent xmlns:mc="http://schemas.openxmlformats.org/markup-compatibility/2006">
    <mc:Choice xmlns:p14="http://schemas.microsoft.com/office/powerpoint/2010/main" Requires="p14">
      <p:transition spd="slow" p14:dur="2000" advTm="6212"/>
    </mc:Choice>
    <mc:Fallback>
      <p:transition spd="slow" advTm="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42B6E-E2BF-4019-96AA-10E800C591C9}"/>
              </a:ext>
            </a:extLst>
          </p:cNvPr>
          <p:cNvSpPr>
            <a:spLocks noGrp="1"/>
          </p:cNvSpPr>
          <p:nvPr>
            <p:ph type="title"/>
          </p:nvPr>
        </p:nvSpPr>
        <p:spPr>
          <a:xfrm>
            <a:off x="1188069" y="381935"/>
            <a:ext cx="4008583" cy="5974414"/>
          </a:xfrm>
        </p:spPr>
        <p:txBody>
          <a:bodyPr anchor="ctr">
            <a:normAutofit/>
          </a:bodyPr>
          <a:lstStyle/>
          <a:p>
            <a:r>
              <a:rPr lang="en-US" sz="6700">
                <a:solidFill>
                  <a:schemeClr val="bg1"/>
                </a:solidFill>
              </a:rPr>
              <a:t>References</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E63E56E-5EC6-4144-82AE-1D6802AE2518}"/>
              </a:ext>
            </a:extLst>
          </p:cNvPr>
          <p:cNvSpPr>
            <a:spLocks noGrp="1"/>
          </p:cNvSpPr>
          <p:nvPr>
            <p:ph idx="1"/>
          </p:nvPr>
        </p:nvSpPr>
        <p:spPr>
          <a:xfrm>
            <a:off x="6096000" y="381935"/>
            <a:ext cx="4986955" cy="5974415"/>
          </a:xfrm>
        </p:spPr>
        <p:txBody>
          <a:bodyPr anchor="ctr">
            <a:normAutofit fontScale="92500" lnSpcReduction="20000"/>
          </a:bodyPr>
          <a:lstStyle/>
          <a:p>
            <a:pPr marL="0" indent="0">
              <a:buNone/>
            </a:pPr>
            <a:r>
              <a:rPr lang="en-US" sz="1300" dirty="0">
                <a:latin typeface="Times New Roman" panose="02020603050405020304" pitchFamily="18" charset="0"/>
                <a:cs typeface="Times New Roman" panose="02020603050405020304" pitchFamily="18" charset="0"/>
              </a:rPr>
              <a:t>1-Jung Ki Kim, Eileen M. Crimmins: How does age affect personal and social reactions to COVID-19: Results from the national Understanding America Study, November 10, 2020</a:t>
            </a:r>
          </a:p>
          <a:p>
            <a:pPr marL="0" indent="0">
              <a:buNone/>
            </a:pPr>
            <a:r>
              <a:rPr lang="en-US" sz="1300" dirty="0">
                <a:latin typeface="Times New Roman" panose="02020603050405020304" pitchFamily="18" charset="0"/>
                <a:cs typeface="Times New Roman" panose="02020603050405020304" pitchFamily="18" charset="0"/>
              </a:rPr>
              <a:t>https://journals.plos.org/plosone/article?id=10.1371/journal.pone.0241950#:~:text=About%2079%25%20of%20COVID%2D19,55%E2%80%9364%2C%200.02%25%20for</a:t>
            </a:r>
          </a:p>
          <a:p>
            <a:pPr marL="0" indent="0">
              <a:buNone/>
            </a:pPr>
            <a:r>
              <a:rPr lang="en-US" sz="1300" dirty="0">
                <a:latin typeface="Times New Roman" panose="02020603050405020304" pitchFamily="18" charset="0"/>
                <a:cs typeface="Times New Roman" panose="02020603050405020304" pitchFamily="18" charset="0"/>
              </a:rPr>
              <a:t>2-Matthew </a:t>
            </a:r>
            <a:r>
              <a:rPr lang="en-US" sz="1300" dirty="0" err="1">
                <a:latin typeface="Times New Roman" panose="02020603050405020304" pitchFamily="18" charset="0"/>
                <a:cs typeface="Times New Roman" panose="02020603050405020304" pitchFamily="18" charset="0"/>
              </a:rPr>
              <a:t>Herper</a:t>
            </a:r>
            <a:r>
              <a:rPr lang="en-US" sz="1300" dirty="0">
                <a:latin typeface="Times New Roman" panose="02020603050405020304" pitchFamily="18" charset="0"/>
                <a:cs typeface="Times New Roman" panose="02020603050405020304" pitchFamily="18" charset="0"/>
              </a:rPr>
              <a:t>: Covid-19 study details benefits of treatment with </a:t>
            </a:r>
            <a:r>
              <a:rPr lang="en-US" sz="1300" dirty="0" err="1">
                <a:latin typeface="Times New Roman" panose="02020603050405020304" pitchFamily="18" charset="0"/>
                <a:cs typeface="Times New Roman" panose="02020603050405020304" pitchFamily="18" charset="0"/>
              </a:rPr>
              <a:t>remdesivir</a:t>
            </a:r>
            <a:r>
              <a:rPr lang="en-US" sz="1300" dirty="0">
                <a:latin typeface="Times New Roman" panose="02020603050405020304" pitchFamily="18" charset="0"/>
                <a:cs typeface="Times New Roman" panose="02020603050405020304" pitchFamily="18" charset="0"/>
              </a:rPr>
              <a:t>, and also its limitations, May 22, 2020</a:t>
            </a:r>
          </a:p>
          <a:p>
            <a:pPr marL="0" indent="0">
              <a:buNone/>
            </a:pPr>
            <a:r>
              <a:rPr lang="en-US" sz="1300" dirty="0">
                <a:latin typeface="Times New Roman" panose="02020603050405020304" pitchFamily="18" charset="0"/>
                <a:cs typeface="Times New Roman" panose="02020603050405020304" pitchFamily="18" charset="0"/>
              </a:rPr>
              <a:t>https://www.statnews.com/2020/05/22/covid-19-study-details-benefits-of-treatment-with-remdesivir-and-also-its-limitations/</a:t>
            </a:r>
          </a:p>
          <a:p>
            <a:pPr marL="0" indent="0">
              <a:buNone/>
            </a:pPr>
            <a:r>
              <a:rPr lang="en-US" sz="1300" dirty="0">
                <a:latin typeface="Times New Roman" panose="02020603050405020304" pitchFamily="18" charset="0"/>
                <a:cs typeface="Times New Roman" panose="02020603050405020304" pitchFamily="18" charset="0"/>
              </a:rPr>
              <a:t>3-Mahase E. COVID-19: death rate is 0.66% and increases with age, study estimates. BMJ. 2020</a:t>
            </a:r>
          </a:p>
          <a:p>
            <a:pPr marL="0" indent="0">
              <a:buNone/>
            </a:pPr>
            <a:r>
              <a:rPr lang="en-US" sz="1300" dirty="0">
                <a:latin typeface="Times New Roman" panose="02020603050405020304" pitchFamily="18" charset="0"/>
                <a:cs typeface="Times New Roman" panose="02020603050405020304" pitchFamily="18" charset="0"/>
              </a:rPr>
              <a:t>4-Richard T. Eastman, Jacob S. Roth, Kyle R. </a:t>
            </a:r>
            <a:r>
              <a:rPr lang="en-US" sz="1300" dirty="0" err="1">
                <a:latin typeface="Times New Roman" panose="02020603050405020304" pitchFamily="18" charset="0"/>
                <a:cs typeface="Times New Roman" panose="02020603050405020304" pitchFamily="18" charset="0"/>
              </a:rPr>
              <a:t>Brimacombe</a:t>
            </a:r>
            <a:r>
              <a:rPr lang="en-US" sz="1300" dirty="0">
                <a:latin typeface="Times New Roman" panose="02020603050405020304" pitchFamily="18" charset="0"/>
                <a:cs typeface="Times New Roman" panose="02020603050405020304" pitchFamily="18" charset="0"/>
              </a:rPr>
              <a:t>, Anton </a:t>
            </a:r>
            <a:r>
              <a:rPr lang="en-US" sz="1300" dirty="0" err="1">
                <a:latin typeface="Times New Roman" panose="02020603050405020304" pitchFamily="18" charset="0"/>
                <a:cs typeface="Times New Roman" panose="02020603050405020304" pitchFamily="18" charset="0"/>
              </a:rPr>
              <a:t>Simeonov</a:t>
            </a:r>
            <a:r>
              <a:rPr lang="en-US" sz="1300" dirty="0">
                <a:latin typeface="Times New Roman" panose="02020603050405020304" pitchFamily="18" charset="0"/>
                <a:cs typeface="Times New Roman" panose="02020603050405020304" pitchFamily="18" charset="0"/>
              </a:rPr>
              <a:t>, Min Shen, </a:t>
            </a:r>
            <a:r>
              <a:rPr lang="en-US" sz="1300" dirty="0" err="1">
                <a:latin typeface="Times New Roman" panose="02020603050405020304" pitchFamily="18" charset="0"/>
                <a:cs typeface="Times New Roman" panose="02020603050405020304" pitchFamily="18" charset="0"/>
              </a:rPr>
              <a:t>Samarjit</a:t>
            </a:r>
            <a:r>
              <a:rPr lang="en-US" sz="1300" dirty="0">
                <a:latin typeface="Times New Roman" panose="02020603050405020304" pitchFamily="18" charset="0"/>
                <a:cs typeface="Times New Roman" panose="02020603050405020304" pitchFamily="18" charset="0"/>
              </a:rPr>
              <a:t> Patnaik, and Matthew D. Hall - </a:t>
            </a:r>
            <a:r>
              <a:rPr lang="en-US" sz="1300" dirty="0" err="1">
                <a:latin typeface="Times New Roman" panose="02020603050405020304" pitchFamily="18" charset="0"/>
                <a:cs typeface="Times New Roman" panose="02020603050405020304" pitchFamily="18" charset="0"/>
              </a:rPr>
              <a:t>Remdesivir</a:t>
            </a:r>
            <a:r>
              <a:rPr lang="en-US" sz="1300" dirty="0">
                <a:latin typeface="Times New Roman" panose="02020603050405020304" pitchFamily="18" charset="0"/>
                <a:cs typeface="Times New Roman" panose="02020603050405020304" pitchFamily="18" charset="0"/>
              </a:rPr>
              <a:t>: A Review of Its Discovery and Development Leading to Emergency Use Authorization for Treatment of COVID-19 - ACS Cent Sci., May 27, 2020</a:t>
            </a:r>
          </a:p>
          <a:p>
            <a:pPr marL="0" indent="0">
              <a:buNone/>
            </a:pPr>
            <a:r>
              <a:rPr lang="en-US" sz="1300" dirty="0">
                <a:latin typeface="Times New Roman" panose="02020603050405020304" pitchFamily="18" charset="0"/>
                <a:cs typeface="Times New Roman" panose="02020603050405020304" pitchFamily="18" charset="0"/>
              </a:rPr>
              <a:t>https://www.ncbi.nlm.nih.gov/pmc/articles/PMC7202249/</a:t>
            </a:r>
          </a:p>
          <a:p>
            <a:pPr marL="0" indent="0">
              <a:buNone/>
            </a:pPr>
            <a:r>
              <a:rPr lang="en-US" sz="1300" dirty="0">
                <a:latin typeface="Times New Roman" panose="02020603050405020304" pitchFamily="18" charset="0"/>
                <a:cs typeface="Times New Roman" panose="02020603050405020304" pitchFamily="18" charset="0"/>
              </a:rPr>
              <a:t>5-FDA News Release: FDA Approves First Treatment for COVID-19, October 22, 2020</a:t>
            </a:r>
          </a:p>
          <a:p>
            <a:pPr marL="0" indent="0">
              <a:buNone/>
            </a:pPr>
            <a:r>
              <a:rPr lang="en-US" sz="1300" dirty="0">
                <a:latin typeface="Times New Roman" panose="02020603050405020304" pitchFamily="18" charset="0"/>
                <a:cs typeface="Times New Roman" panose="02020603050405020304" pitchFamily="18" charset="0"/>
              </a:rPr>
              <a:t>https://www.fda.gov/news-events/press-announcements/fda-approves-first-treatment-covid-19</a:t>
            </a:r>
          </a:p>
          <a:p>
            <a:pPr marL="0" indent="0">
              <a:buNone/>
            </a:pPr>
            <a:r>
              <a:rPr lang="en-US" sz="1300" dirty="0">
                <a:latin typeface="Times New Roman" panose="02020603050405020304" pitchFamily="18" charset="0"/>
                <a:cs typeface="Times New Roman" panose="02020603050405020304" pitchFamily="18" charset="0"/>
              </a:rPr>
              <a:t>6-US Food and Drug Administration: FDA’s approval of </a:t>
            </a:r>
            <a:r>
              <a:rPr lang="en-US" sz="1300" dirty="0" err="1">
                <a:latin typeface="Times New Roman" panose="02020603050405020304" pitchFamily="18" charset="0"/>
                <a:cs typeface="Times New Roman" panose="02020603050405020304" pitchFamily="18" charset="0"/>
              </a:rPr>
              <a:t>Veklury</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remdesivir</a:t>
            </a:r>
            <a:r>
              <a:rPr lang="en-US" sz="1300" dirty="0">
                <a:latin typeface="Times New Roman" panose="02020603050405020304" pitchFamily="18" charset="0"/>
                <a:cs typeface="Times New Roman" panose="02020603050405020304" pitchFamily="18" charset="0"/>
              </a:rPr>
              <a:t>) for the treatment of COVID-19—The Science of Safety and Effectiveness, October 22, 2020</a:t>
            </a:r>
          </a:p>
          <a:p>
            <a:pPr marL="0" indent="0">
              <a:buNone/>
            </a:pPr>
            <a:r>
              <a:rPr lang="en-US" sz="1300" dirty="0">
                <a:latin typeface="Times New Roman" panose="02020603050405020304" pitchFamily="18" charset="0"/>
                <a:cs typeface="Times New Roman" panose="02020603050405020304" pitchFamily="18" charset="0"/>
              </a:rPr>
              <a:t>https://www.fda.gov/drugs/drug-safety-and-availability/fdas-approval-veklury-remdesivir-treatment-covid-19-science-safety-and-effectiveness</a:t>
            </a:r>
          </a:p>
          <a:p>
            <a:pPr marL="0" indent="0">
              <a:buNone/>
            </a:pPr>
            <a:r>
              <a:rPr lang="en-US" sz="1300" dirty="0">
                <a:latin typeface="Times New Roman" panose="02020603050405020304" pitchFamily="18" charset="0"/>
                <a:cs typeface="Times New Roman" panose="02020603050405020304" pitchFamily="18" charset="0"/>
              </a:rPr>
              <a:t>7-Wang C., Liu Z., Chen Z., Huang X., Xu M., He T. The establishment of reference sequence for SARS-CoV-2 and variation analysis. J Med </a:t>
            </a:r>
            <a:r>
              <a:rPr lang="en-US" sz="1300" dirty="0" err="1">
                <a:latin typeface="Times New Roman" panose="02020603050405020304" pitchFamily="18" charset="0"/>
                <a:cs typeface="Times New Roman" panose="02020603050405020304" pitchFamily="18" charset="0"/>
              </a:rPr>
              <a:t>Virol</a:t>
            </a:r>
            <a:r>
              <a:rPr lang="en-US" sz="1300" dirty="0">
                <a:latin typeface="Times New Roman" panose="02020603050405020304" pitchFamily="18" charset="0"/>
                <a:cs typeface="Times New Roman" panose="02020603050405020304" pitchFamily="18" charset="0"/>
              </a:rPr>
              <a:t>. 2020 [PMC free article] [PubMed]</a:t>
            </a:r>
          </a:p>
          <a:p>
            <a:pPr marL="0" indent="0">
              <a:buNone/>
            </a:pPr>
            <a:r>
              <a:rPr lang="en-US" sz="1300" dirty="0">
                <a:latin typeface="Times New Roman" panose="02020603050405020304" pitchFamily="18" charset="0"/>
                <a:cs typeface="Times New Roman" panose="02020603050405020304" pitchFamily="18" charset="0"/>
              </a:rPr>
              <a:t>8-https://coronavirus.app/map?mode=infected</a:t>
            </a:r>
          </a:p>
          <a:p>
            <a:pPr marL="0" indent="0">
              <a:buNone/>
            </a:pPr>
            <a:r>
              <a:rPr lang="en-US" sz="1300" dirty="0">
                <a:latin typeface="Times New Roman" panose="02020603050405020304" pitchFamily="18" charset="0"/>
                <a:cs typeface="Times New Roman" panose="02020603050405020304" pitchFamily="18" charset="0"/>
              </a:rPr>
              <a:t>9- https://www.who.int/emergencies/diseases/novel-coronavirus-2019</a:t>
            </a:r>
          </a:p>
          <a:p>
            <a:pPr marL="0" indent="0">
              <a:buNone/>
            </a:pPr>
            <a:endParaRPr lang="en-US" sz="1000" dirty="0"/>
          </a:p>
        </p:txBody>
      </p:sp>
      <p:cxnSp>
        <p:nvCxnSpPr>
          <p:cNvPr id="24"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45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18F67F-3406-40D8-BF99-07CFC2E03868}"/>
              </a:ext>
            </a:extLst>
          </p:cNvPr>
          <p:cNvPicPr>
            <a:picLocks noChangeAspect="1"/>
          </p:cNvPicPr>
          <p:nvPr/>
        </p:nvPicPr>
        <p:blipFill rotWithShape="1">
          <a:blip r:embed="rId4"/>
          <a:srcRect t="11697" b="3717"/>
          <a:stretch/>
        </p:blipFill>
        <p:spPr>
          <a:xfrm>
            <a:off x="20" y="-22"/>
            <a:ext cx="12191977" cy="6858022"/>
          </a:xfrm>
          <a:prstGeom prst="rect">
            <a:avLst/>
          </a:prstGeom>
        </p:spPr>
      </p:pic>
      <p:sp>
        <p:nvSpPr>
          <p:cNvPr id="22" name="Rectangle 2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5EBA14-6CFC-44E5-AD6D-4DDF8C31032C}"/>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b="1" i="0" kern="1200" cap="all" baseline="0">
                <a:solidFill>
                  <a:schemeClr val="tx1"/>
                </a:solidFill>
                <a:latin typeface="+mj-lt"/>
                <a:ea typeface="+mj-ea"/>
                <a:cs typeface="+mj-cs"/>
              </a:rPr>
              <a:t>Objective</a:t>
            </a:r>
          </a:p>
        </p:txBody>
      </p:sp>
      <p:sp>
        <p:nvSpPr>
          <p:cNvPr id="3" name="Content Placeholder 2">
            <a:extLst>
              <a:ext uri="{FF2B5EF4-FFF2-40B4-BE49-F238E27FC236}">
                <a16:creationId xmlns:a16="http://schemas.microsoft.com/office/drawing/2014/main" id="{820CBBB5-4434-434B-85F3-88910984E50B}"/>
              </a:ext>
            </a:extLst>
          </p:cNvPr>
          <p:cNvSpPr>
            <a:spLocks noGrp="1"/>
          </p:cNvSpPr>
          <p:nvPr>
            <p:ph idx="1"/>
          </p:nvPr>
        </p:nvSpPr>
        <p:spPr>
          <a:xfrm>
            <a:off x="477980" y="4065146"/>
            <a:ext cx="4023359" cy="1208141"/>
          </a:xfrm>
        </p:spPr>
        <p:txBody>
          <a:bodyPr vert="horz" lIns="91440" tIns="45720" rIns="91440" bIns="45720" rtlCol="0">
            <a:normAutofit fontScale="92500" lnSpcReduction="10000"/>
          </a:bodyPr>
          <a:lstStyle/>
          <a:p>
            <a:pPr marL="0" indent="0">
              <a:buNone/>
            </a:pPr>
            <a:r>
              <a:rPr lang="en-US" sz="2400" kern="1200" dirty="0">
                <a:solidFill>
                  <a:schemeClr val="tx1"/>
                </a:solidFill>
                <a:latin typeface="+mn-lt"/>
                <a:ea typeface="+mn-ea"/>
                <a:cs typeface="+mn-cs"/>
              </a:rPr>
              <a:t>This project </a:t>
            </a:r>
            <a:r>
              <a:rPr lang="en-US" sz="2400" dirty="0"/>
              <a:t>aims at establishing</a:t>
            </a:r>
            <a:r>
              <a:rPr lang="en-US" sz="2400" kern="1200" dirty="0">
                <a:solidFill>
                  <a:schemeClr val="tx1"/>
                </a:solidFill>
                <a:latin typeface="+mn-lt"/>
                <a:ea typeface="+mn-ea"/>
                <a:cs typeface="+mn-cs"/>
              </a:rPr>
              <a:t> correlation of age group distribution of COVID-19 infected patients.</a:t>
            </a:r>
          </a:p>
        </p:txBody>
      </p:sp>
      <p:pic>
        <p:nvPicPr>
          <p:cNvPr id="7" name="Audio 6">
            <a:hlinkClick r:id="" action="ppaction://media"/>
            <a:extLst>
              <a:ext uri="{FF2B5EF4-FFF2-40B4-BE49-F238E27FC236}">
                <a16:creationId xmlns:a16="http://schemas.microsoft.com/office/drawing/2014/main" id="{96BF1384-B1FE-4467-A2C2-49B62CFDA8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01186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187"/>
    </mc:Choice>
    <mc:Fallback xmlns="">
      <p:transition spd="slow" advTm="12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3"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2A934-15D6-4E29-AABF-E4B54D34B39F}"/>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lang="en-US" sz="6000" b="1" i="0" kern="1200" cap="all" baseline="0">
                <a:solidFill>
                  <a:schemeClr val="bg1"/>
                </a:solidFill>
                <a:latin typeface="+mj-lt"/>
                <a:ea typeface="+mj-ea"/>
                <a:cs typeface="+mj-cs"/>
              </a:rPr>
              <a:t>Introduction</a:t>
            </a:r>
            <a:endParaRPr lang="en-US" sz="6000" b="1" i="0" kern="1200" cap="all" baseline="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88D1FDA2-31A9-47F8-8C50-64B35EB1CD96}"/>
              </a:ext>
            </a:extLst>
          </p:cNvPr>
          <p:cNvSpPr>
            <a:spLocks noGrp="1"/>
          </p:cNvSpPr>
          <p:nvPr>
            <p:ph idx="1"/>
          </p:nvPr>
        </p:nvSpPr>
        <p:spPr>
          <a:xfrm>
            <a:off x="1522030" y="3605577"/>
            <a:ext cx="9147940" cy="2043202"/>
          </a:xfrm>
        </p:spPr>
        <p:txBody>
          <a:bodyPr vert="horz" lIns="91440" tIns="45720" rIns="91440" bIns="45720" rtlCol="0" anchor="t">
            <a:normAutofit/>
          </a:bodyPr>
          <a:lstStyle/>
          <a:p>
            <a:pPr marL="0" indent="0">
              <a:buNone/>
            </a:pPr>
            <a:r>
              <a:rPr lang="en-US" sz="2000" kern="1200" dirty="0">
                <a:solidFill>
                  <a:schemeClr val="bg1"/>
                </a:solidFill>
                <a:latin typeface="+mn-lt"/>
                <a:ea typeface="+mn-ea"/>
                <a:cs typeface="+mn-cs"/>
              </a:rPr>
              <a:t>COVID-19 also known as Coronavirus has been the top health issue that the whole world faces for the past 12 months. This disease strikes at such an inscrutable tone that prompts health experts to race for a vaccine to put it to an end. This highly contagious disease has infected millions of people around the world, and it has taken the lives of thousands in a short interval of time. Its devastating effects across the globe have made it a very significant pandemic that raised a lot of concerns as to how to contain its spread.</a:t>
            </a:r>
          </a:p>
        </p:txBody>
      </p:sp>
      <p:sp>
        <p:nvSpPr>
          <p:cNvPr id="2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2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2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DFCAA14F-5415-4737-94F9-98C047A1D8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46669357"/>
      </p:ext>
    </p:extLst>
  </p:cSld>
  <p:clrMapOvr>
    <a:masterClrMapping/>
  </p:clrMapOvr>
  <mc:AlternateContent xmlns:mc="http://schemas.openxmlformats.org/markup-compatibility/2006" xmlns:p14="http://schemas.microsoft.com/office/powerpoint/2010/main">
    <mc:Choice Requires="p14">
      <p:transition spd="slow" p14:dur="2000" advTm="128796"/>
    </mc:Choice>
    <mc:Fallback xmlns="">
      <p:transition spd="slow" advTm="128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3FEB2-EB4C-44AC-BCF9-DBE1B583E350}"/>
              </a:ext>
            </a:extLst>
          </p:cNvPr>
          <p:cNvSpPr>
            <a:spLocks noGrp="1"/>
          </p:cNvSpPr>
          <p:nvPr>
            <p:ph type="title"/>
          </p:nvPr>
        </p:nvSpPr>
        <p:spPr>
          <a:xfrm>
            <a:off x="1188069" y="381935"/>
            <a:ext cx="4008583" cy="5974414"/>
          </a:xfrm>
        </p:spPr>
        <p:txBody>
          <a:bodyPr anchor="ctr">
            <a:normAutofit/>
          </a:bodyPr>
          <a:lstStyle/>
          <a:p>
            <a:r>
              <a:rPr lang="en-US" sz="6700" dirty="0">
                <a:solidFill>
                  <a:schemeClr val="bg1"/>
                </a:solidFill>
              </a:rPr>
              <a:t>Treatment</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D57B3CE1-70A9-42B4-BBB6-14D2F5019BDE}"/>
              </a:ext>
            </a:extLst>
          </p:cNvPr>
          <p:cNvSpPr>
            <a:spLocks noGrp="1"/>
          </p:cNvSpPr>
          <p:nvPr>
            <p:ph idx="1"/>
          </p:nvPr>
        </p:nvSpPr>
        <p:spPr>
          <a:xfrm>
            <a:off x="6096000" y="381935"/>
            <a:ext cx="4986955" cy="5974415"/>
          </a:xfrm>
        </p:spPr>
        <p:txBody>
          <a:bodyPr anchor="ctr">
            <a:normAutofit/>
          </a:bodyPr>
          <a:lstStyle/>
          <a:p>
            <a:pPr marL="0" indent="0">
              <a:buNone/>
            </a:pPr>
            <a:r>
              <a:rPr lang="en-US" sz="2400" dirty="0"/>
              <a:t>Hydroxychloroquine but rejected by the FDA due to due to risk of heart rhythm problems.</a:t>
            </a:r>
          </a:p>
          <a:p>
            <a:pPr marL="0" indent="0">
              <a:buNone/>
            </a:pPr>
            <a:r>
              <a:rPr lang="en-US" sz="2400" dirty="0" err="1"/>
              <a:t>Remdesivir</a:t>
            </a:r>
            <a:r>
              <a:rPr lang="en-US" sz="2400" dirty="0"/>
              <a:t>/</a:t>
            </a:r>
            <a:r>
              <a:rPr lang="en-US" sz="2400" dirty="0" err="1"/>
              <a:t>Veklury</a:t>
            </a:r>
            <a:r>
              <a:rPr lang="en-US" sz="2400" dirty="0"/>
              <a:t>, October 2020 FDA approved as possible treatment for Covid-19</a:t>
            </a:r>
          </a:p>
          <a:p>
            <a:pPr marL="0" indent="0">
              <a:buNone/>
            </a:pPr>
            <a:r>
              <a:rPr lang="en-US" sz="2400" dirty="0"/>
              <a:t>SARS-CoV-2</a:t>
            </a:r>
          </a:p>
          <a:p>
            <a:pPr marL="0" indent="0">
              <a:buNone/>
            </a:pPr>
            <a:r>
              <a:rPr lang="en-US" sz="2400" dirty="0"/>
              <a:t>Be.</a:t>
            </a:r>
          </a:p>
          <a:p>
            <a:pPr marL="0" indent="0">
              <a:buNone/>
            </a:pPr>
            <a:r>
              <a:rPr lang="en-US" sz="2400" dirty="0"/>
              <a:t>Benefits limited in patients who needed mechanical ventilation.</a:t>
            </a:r>
          </a:p>
          <a:p>
            <a:pPr marL="0" indent="0">
              <a:buNone/>
            </a:pPr>
            <a:r>
              <a:rPr lang="en-US" sz="2400" dirty="0"/>
              <a:t>mRNA vaccine early December Pfizer/</a:t>
            </a:r>
            <a:r>
              <a:rPr lang="en-US" sz="2400" dirty="0" err="1"/>
              <a:t>Moderna</a:t>
            </a:r>
            <a:r>
              <a:rPr lang="en-US" sz="2400" dirty="0"/>
              <a:t> FDA approved.</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17" name="Audio 16">
            <a:hlinkClick r:id="" action="ppaction://media"/>
            <a:extLst>
              <a:ext uri="{FF2B5EF4-FFF2-40B4-BE49-F238E27FC236}">
                <a16:creationId xmlns:a16="http://schemas.microsoft.com/office/drawing/2014/main" id="{6C49EF3F-A79F-4707-B8B6-76961273E5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58790032"/>
      </p:ext>
    </p:extLst>
  </p:cSld>
  <p:clrMapOvr>
    <a:masterClrMapping/>
  </p:clrMapOvr>
  <mc:AlternateContent xmlns:mc="http://schemas.openxmlformats.org/markup-compatibility/2006" xmlns:p14="http://schemas.microsoft.com/office/powerpoint/2010/main">
    <mc:Choice Requires="p14">
      <p:transition spd="slow" p14:dur="2000" advTm="188822"/>
    </mc:Choice>
    <mc:Fallback xmlns="">
      <p:transition spd="slow" advTm="188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BB21E8-83E2-47A6-A79C-768FC0F4EE68}"/>
              </a:ext>
            </a:extLst>
          </p:cNvPr>
          <p:cNvSpPr>
            <a:spLocks noGrp="1"/>
          </p:cNvSpPr>
          <p:nvPr>
            <p:ph type="title"/>
          </p:nvPr>
        </p:nvSpPr>
        <p:spPr>
          <a:xfrm>
            <a:off x="6412091" y="501651"/>
            <a:ext cx="4395340" cy="1716255"/>
          </a:xfrm>
        </p:spPr>
        <p:txBody>
          <a:bodyPr anchor="b">
            <a:normAutofit/>
          </a:bodyPr>
          <a:lstStyle/>
          <a:p>
            <a:r>
              <a:rPr lang="en-US" sz="5400"/>
              <a:t>Transmission Methods</a:t>
            </a:r>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ungs">
            <a:extLst>
              <a:ext uri="{FF2B5EF4-FFF2-40B4-BE49-F238E27FC236}">
                <a16:creationId xmlns:a16="http://schemas.microsoft.com/office/drawing/2014/main" id="{609BDB10-CF06-4835-9247-4835B70074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9143" y="818188"/>
            <a:ext cx="5221625" cy="5221625"/>
          </a:xfrm>
          <a:prstGeom prst="rect">
            <a:avLst/>
          </a:prstGeom>
        </p:spPr>
      </p:pic>
      <p:sp>
        <p:nvSpPr>
          <p:cNvPr id="3" name="Content Placeholder 2">
            <a:extLst>
              <a:ext uri="{FF2B5EF4-FFF2-40B4-BE49-F238E27FC236}">
                <a16:creationId xmlns:a16="http://schemas.microsoft.com/office/drawing/2014/main" id="{7D3E4F40-65C7-4897-ABA9-3FED6C6BAE49}"/>
              </a:ext>
            </a:extLst>
          </p:cNvPr>
          <p:cNvSpPr>
            <a:spLocks noGrp="1"/>
          </p:cNvSpPr>
          <p:nvPr>
            <p:ph idx="1"/>
          </p:nvPr>
        </p:nvSpPr>
        <p:spPr>
          <a:xfrm>
            <a:off x="6392583" y="2645922"/>
            <a:ext cx="4434721" cy="3710427"/>
          </a:xfrm>
        </p:spPr>
        <p:txBody>
          <a:bodyPr anchor="t">
            <a:normAutofit/>
          </a:bodyPr>
          <a:lstStyle/>
          <a:p>
            <a:pPr marL="0" indent="0">
              <a:buNone/>
            </a:pPr>
            <a:r>
              <a:rPr lang="en-US" sz="2400" dirty="0"/>
              <a:t>Transmission mode is not very well understood since the virus understood, and the virus is under strict surveillance control.</a:t>
            </a:r>
          </a:p>
          <a:p>
            <a:pPr marL="0" indent="0">
              <a:buNone/>
            </a:pPr>
            <a:r>
              <a:rPr lang="en-US" sz="2400" dirty="0"/>
              <a:t>Person to person via </a:t>
            </a:r>
            <a:r>
              <a:rPr lang="en-US" sz="2400" dirty="0">
                <a:effectLst/>
                <a:latin typeface="Times New Roman" panose="02020603050405020304" pitchFamily="18" charset="0"/>
                <a:ea typeface="Calibri" panose="020F0502020204030204" pitchFamily="34" charset="0"/>
              </a:rPr>
              <a:t>droplets or tiny particles called aerosols from coughs, sneezes, or talks of infected persons.</a:t>
            </a:r>
          </a:p>
          <a:p>
            <a:pPr marL="0" indent="0">
              <a:buNone/>
            </a:pPr>
            <a:endParaRPr lang="en-US" sz="1800" dirty="0"/>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E82E04A5-1700-42AF-A195-48C80A8919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46757822"/>
      </p:ext>
    </p:extLst>
  </p:cSld>
  <p:clrMapOvr>
    <a:masterClrMapping/>
  </p:clrMapOvr>
  <mc:AlternateContent xmlns:mc="http://schemas.openxmlformats.org/markup-compatibility/2006" xmlns:p14="http://schemas.microsoft.com/office/powerpoint/2010/main">
    <mc:Choice Requires="p14">
      <p:transition spd="slow" p14:dur="2000" advTm="119643"/>
    </mc:Choice>
    <mc:Fallback xmlns="">
      <p:transition spd="slow" advTm="119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C3156-68F8-48B4-84D6-077CD72BEECC}"/>
              </a:ext>
            </a:extLst>
          </p:cNvPr>
          <p:cNvSpPr>
            <a:spLocks noGrp="1"/>
          </p:cNvSpPr>
          <p:nvPr>
            <p:ph type="title"/>
          </p:nvPr>
        </p:nvSpPr>
        <p:spPr>
          <a:xfrm>
            <a:off x="1188069" y="381935"/>
            <a:ext cx="4008583" cy="5974414"/>
          </a:xfrm>
        </p:spPr>
        <p:txBody>
          <a:bodyPr anchor="ctr">
            <a:normAutofit/>
          </a:bodyPr>
          <a:lstStyle/>
          <a:p>
            <a:r>
              <a:rPr lang="en-US" sz="7200">
                <a:solidFill>
                  <a:schemeClr val="bg1"/>
                </a:solidFill>
              </a:rPr>
              <a:t>Method</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92EB2EF9-1CB1-4FF1-9458-0B608D029BD2}"/>
              </a:ext>
            </a:extLst>
          </p:cNvPr>
          <p:cNvSpPr>
            <a:spLocks noGrp="1"/>
          </p:cNvSpPr>
          <p:nvPr>
            <p:ph idx="1"/>
          </p:nvPr>
        </p:nvSpPr>
        <p:spPr>
          <a:xfrm>
            <a:off x="6096000" y="381935"/>
            <a:ext cx="4986955" cy="5974415"/>
          </a:xfrm>
        </p:spPr>
        <p:txBody>
          <a:bodyPr anchor="ctr">
            <a:normAutofit lnSpcReduction="10000"/>
          </a:bodyPr>
          <a:lstStyle/>
          <a:p>
            <a:pPr marL="0" indent="0">
              <a:buNone/>
            </a:pPr>
            <a:r>
              <a:rPr lang="en-US" dirty="0"/>
              <a:t>The dataset used from this project was obtained from data.gov. It is a collection of positive COVID-19 test results that have been reported each day by the local health department via the ESSENCE system. The collection provides positive COVID-19 cases among Maryland residents by age: 0-9; 10-19; 20-29; 30-39; 40-49; 50-59; 60-69; 70-79; 80+; Unknown. </a:t>
            </a:r>
          </a:p>
          <a:p>
            <a:pPr marL="0" indent="0">
              <a:buNone/>
            </a:pPr>
            <a:r>
              <a:rPr lang="en-US" sz="1300" dirty="0"/>
              <a:t>https://catalog.data.gov/dataset/md-covid-19-cases-by-age-distribution</a:t>
            </a:r>
          </a:p>
          <a:p>
            <a:pPr marL="0" indent="0">
              <a:buNone/>
            </a:pPr>
            <a:endParaRPr lang="en-US" sz="1800" b="1"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B1FA0AF1-7A5D-46F7-83D8-9DE60A1A7E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95411097"/>
      </p:ext>
    </p:extLst>
  </p:cSld>
  <p:clrMapOvr>
    <a:masterClrMapping/>
  </p:clrMapOvr>
  <mc:AlternateContent xmlns:mc="http://schemas.openxmlformats.org/markup-compatibility/2006" xmlns:p14="http://schemas.microsoft.com/office/powerpoint/2010/main">
    <mc:Choice Requires="p14">
      <p:transition spd="slow" p14:dur="2000" advTm="51718"/>
    </mc:Choice>
    <mc:Fallback xmlns="">
      <p:transition spd="slow" advTm="5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627672-AD7C-41DB-B113-84AF47CF2F8A}"/>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5600" b="1" i="0" kern="1200" cap="all" baseline="0">
                <a:solidFill>
                  <a:schemeClr val="bg1"/>
                </a:solidFill>
                <a:latin typeface="+mj-lt"/>
                <a:ea typeface="+mj-ea"/>
                <a:cs typeface="+mj-cs"/>
              </a:rPr>
              <a:t>The Data +Target Variables</a:t>
            </a:r>
          </a:p>
        </p:txBody>
      </p:sp>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Content Placeholder 5" descr="Table&#10;&#10;Description automatically generated">
            <a:extLst>
              <a:ext uri="{FF2B5EF4-FFF2-40B4-BE49-F238E27FC236}">
                <a16:creationId xmlns:a16="http://schemas.microsoft.com/office/drawing/2014/main" id="{EE314662-3D8C-4191-B303-B48D9FE57EE9}"/>
              </a:ext>
            </a:extLst>
          </p:cNvPr>
          <p:cNvPicPr>
            <a:picLocks noGrp="1" noChangeAspect="1"/>
          </p:cNvPicPr>
          <p:nvPr>
            <p:ph idx="1"/>
          </p:nvPr>
        </p:nvPicPr>
        <p:blipFill>
          <a:blip r:embed="rId4"/>
          <a:stretch>
            <a:fillRect/>
          </a:stretch>
        </p:blipFill>
        <p:spPr>
          <a:xfrm>
            <a:off x="5986926" y="2527909"/>
            <a:ext cx="5569864" cy="2924178"/>
          </a:xfrm>
          <a:prstGeom prst="rect">
            <a:avLst/>
          </a:prstGeom>
        </p:spPr>
      </p:pic>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3" name="Audio 2">
            <a:hlinkClick r:id="" action="ppaction://media"/>
            <a:extLst>
              <a:ext uri="{FF2B5EF4-FFF2-40B4-BE49-F238E27FC236}">
                <a16:creationId xmlns:a16="http://schemas.microsoft.com/office/drawing/2014/main" id="{D55F2DF5-B0CA-4E77-B85A-012EFECA54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13709041"/>
      </p:ext>
    </p:extLst>
  </p:cSld>
  <p:clrMapOvr>
    <a:masterClrMapping/>
  </p:clrMapOvr>
  <mc:AlternateContent xmlns:mc="http://schemas.openxmlformats.org/markup-compatibility/2006" xmlns:p14="http://schemas.microsoft.com/office/powerpoint/2010/main">
    <mc:Choice Requires="p14">
      <p:transition spd="slow" p14:dur="2000" advTm="21329"/>
    </mc:Choice>
    <mc:Fallback xmlns="">
      <p:transition spd="slow" advTm="21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D8561-486B-41B4-8424-FE74590A4257}"/>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5600" b="1" i="0" kern="1200" cap="all" baseline="0" dirty="0">
                <a:solidFill>
                  <a:schemeClr val="bg1"/>
                </a:solidFill>
                <a:latin typeface="+mj-lt"/>
                <a:ea typeface="+mj-ea"/>
                <a:cs typeface="+mj-cs"/>
              </a:rPr>
              <a:t>Data + Variables</a:t>
            </a:r>
          </a:p>
        </p:txBody>
      </p:sp>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C24B5A1-A32C-4330-911A-E650BEED9E56}"/>
              </a:ext>
            </a:extLst>
          </p:cNvPr>
          <p:cNvPicPr>
            <a:picLocks noGrp="1" noChangeAspect="1"/>
          </p:cNvPicPr>
          <p:nvPr>
            <p:ph idx="1"/>
          </p:nvPr>
        </p:nvPicPr>
        <p:blipFill>
          <a:blip r:embed="rId4"/>
          <a:stretch>
            <a:fillRect/>
          </a:stretch>
        </p:blipFill>
        <p:spPr>
          <a:xfrm>
            <a:off x="4869619" y="868363"/>
            <a:ext cx="7159815" cy="5735637"/>
          </a:xfrm>
          <a:prstGeom prst="rect">
            <a:avLst/>
          </a:prstGeom>
        </p:spPr>
      </p:pic>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A6285492-B667-40EF-90A5-5BFD4975AD4A}"/>
              </a:ext>
            </a:extLst>
          </p:cNvPr>
          <p:cNvSpPr txBox="1"/>
          <p:nvPr/>
        </p:nvSpPr>
        <p:spPr>
          <a:xfrm>
            <a:off x="822960" y="4124960"/>
            <a:ext cx="3240960" cy="1200329"/>
          </a:xfrm>
          <a:prstGeom prst="rect">
            <a:avLst/>
          </a:prstGeom>
          <a:noFill/>
        </p:spPr>
        <p:txBody>
          <a:bodyPr wrap="square" rtlCol="0">
            <a:spAutoFit/>
          </a:bodyPr>
          <a:lstStyle/>
          <a:p>
            <a:pPr algn="ctr"/>
            <a:r>
              <a:rPr lang="en-US" sz="3600" dirty="0">
                <a:solidFill>
                  <a:srgbClr val="C00000"/>
                </a:solidFill>
              </a:rPr>
              <a:t>Target variables</a:t>
            </a:r>
            <a:endParaRPr lang="en-US" sz="2000" dirty="0"/>
          </a:p>
          <a:p>
            <a:pPr algn="ctr"/>
            <a:endParaRPr lang="en-US" sz="3600" dirty="0">
              <a:solidFill>
                <a:srgbClr val="C00000"/>
              </a:solidFill>
            </a:endParaRPr>
          </a:p>
        </p:txBody>
      </p:sp>
      <p:sp>
        <p:nvSpPr>
          <p:cNvPr id="8" name="Rectangle 2">
            <a:extLst>
              <a:ext uri="{FF2B5EF4-FFF2-40B4-BE49-F238E27FC236}">
                <a16:creationId xmlns:a16="http://schemas.microsoft.com/office/drawing/2014/main" id="{9D3B041B-4F43-47B1-A200-C314EA0EBDE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Age_40_to_49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107105D-8453-43AF-B759-6D2EAE8C00F2}"/>
              </a:ext>
            </a:extLst>
          </p:cNvPr>
          <p:cNvSpPr txBox="1"/>
          <p:nvPr/>
        </p:nvSpPr>
        <p:spPr>
          <a:xfrm>
            <a:off x="1771649" y="5048250"/>
            <a:ext cx="2047873" cy="1323439"/>
          </a:xfrm>
          <a:prstGeom prst="rect">
            <a:avLst/>
          </a:prstGeom>
          <a:noFill/>
        </p:spPr>
        <p:txBody>
          <a:bodyPr wrap="square" rtlCol="0">
            <a:spAutoFit/>
          </a:bodyPr>
          <a:lstStyle/>
          <a:p>
            <a:r>
              <a:rPr lang="en-US" sz="2000" dirty="0"/>
              <a:t>Age_20_to_29</a:t>
            </a:r>
          </a:p>
          <a:p>
            <a:r>
              <a:rPr lang="en-US" sz="2000" dirty="0"/>
              <a:t>Age_40_to_49</a:t>
            </a:r>
          </a:p>
          <a:p>
            <a:r>
              <a:rPr lang="en-US" sz="2000" dirty="0"/>
              <a:t> Age_60_to_69</a:t>
            </a:r>
          </a:p>
          <a:p>
            <a:r>
              <a:rPr lang="en-US" sz="2000" dirty="0"/>
              <a:t>Age_80plus</a:t>
            </a:r>
          </a:p>
        </p:txBody>
      </p:sp>
      <p:pic>
        <p:nvPicPr>
          <p:cNvPr id="3" name="Audio 2">
            <a:hlinkClick r:id="" action="ppaction://media"/>
            <a:extLst>
              <a:ext uri="{FF2B5EF4-FFF2-40B4-BE49-F238E27FC236}">
                <a16:creationId xmlns:a16="http://schemas.microsoft.com/office/drawing/2014/main" id="{B7EBD4EF-E0A4-407B-8866-F3A31F6488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36186259"/>
      </p:ext>
    </p:extLst>
  </p:cSld>
  <p:clrMapOvr>
    <a:masterClrMapping/>
  </p:clrMapOvr>
  <mc:AlternateContent xmlns:mc="http://schemas.openxmlformats.org/markup-compatibility/2006" xmlns:p14="http://schemas.microsoft.com/office/powerpoint/2010/main">
    <mc:Choice Requires="p14">
      <p:transition spd="slow" p14:dur="2000" advTm="63813"/>
    </mc:Choice>
    <mc:Fallback xmlns="">
      <p:transition spd="slow" advTm="63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4CC6A-9BC2-4D14-97E9-06021431058B}"/>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7400" b="1" i="0" kern="1200" cap="all" baseline="0">
                <a:solidFill>
                  <a:schemeClr val="bg1"/>
                </a:solidFill>
                <a:latin typeface="+mj-lt"/>
                <a:ea typeface="+mj-ea"/>
                <a:cs typeface="+mj-cs"/>
              </a:rPr>
              <a:t>Results</a:t>
            </a:r>
          </a:p>
        </p:txBody>
      </p:sp>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B96427DC-EB8C-4B26-912C-743157DD4F5D}"/>
              </a:ext>
            </a:extLst>
          </p:cNvPr>
          <p:cNvPicPr>
            <a:picLocks noGrp="1" noChangeAspect="1"/>
          </p:cNvPicPr>
          <p:nvPr>
            <p:ph idx="1"/>
          </p:nvPr>
        </p:nvPicPr>
        <p:blipFill>
          <a:blip r:embed="rId4"/>
          <a:stretch>
            <a:fillRect/>
          </a:stretch>
        </p:blipFill>
        <p:spPr>
          <a:xfrm>
            <a:off x="5447322" y="1580490"/>
            <a:ext cx="6109468" cy="4485030"/>
          </a:xfrm>
          <a:prstGeom prst="rect">
            <a:avLst/>
          </a:prstGeom>
        </p:spPr>
      </p:pic>
      <p:sp>
        <p:nvSpPr>
          <p:cNvPr id="19"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pic>
        <p:nvPicPr>
          <p:cNvPr id="4" name="Audio 3">
            <a:hlinkClick r:id="" action="ppaction://media"/>
            <a:extLst>
              <a:ext uri="{FF2B5EF4-FFF2-40B4-BE49-F238E27FC236}">
                <a16:creationId xmlns:a16="http://schemas.microsoft.com/office/drawing/2014/main" id="{94EE1955-521D-4F52-87D7-7F1D9F31BA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77849458"/>
      </p:ext>
    </p:extLst>
  </p:cSld>
  <p:clrMapOvr>
    <a:masterClrMapping/>
  </p:clrMapOvr>
  <mc:AlternateContent xmlns:mc="http://schemas.openxmlformats.org/markup-compatibility/2006" xmlns:p14="http://schemas.microsoft.com/office/powerpoint/2010/main">
    <mc:Choice Requires="p14">
      <p:transition spd="slow" p14:dur="2000" advTm="39282"/>
    </mc:Choice>
    <mc:Fallback xmlns="">
      <p:transition spd="slow" advTm="39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251</TotalTime>
  <Words>755</Words>
  <Application>Microsoft Office PowerPoint</Application>
  <PresentationFormat>Widescreen</PresentationFormat>
  <Paragraphs>58</Paragraphs>
  <Slides>12</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Courier New</vt:lpstr>
      <vt:lpstr>Gill Sans Nova</vt:lpstr>
      <vt:lpstr>Times New Roman</vt:lpstr>
      <vt:lpstr>GradientVTI</vt:lpstr>
      <vt:lpstr>Covid-19</vt:lpstr>
      <vt:lpstr>Objective</vt:lpstr>
      <vt:lpstr>Introduction</vt:lpstr>
      <vt:lpstr>Treatment</vt:lpstr>
      <vt:lpstr>Transmission Methods</vt:lpstr>
      <vt:lpstr>Method</vt:lpstr>
      <vt:lpstr>The Data +Target Variables</vt:lpstr>
      <vt:lpstr>Data + Variables</vt:lpstr>
      <vt:lpstr>Results</vt:lpstr>
      <vt:lpstr>Pearson Rank</vt:lpstr>
      <vt:lpstr>Code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dc:title>
  <dc:creator>cherf001</dc:creator>
  <cp:lastModifiedBy>cherf001</cp:lastModifiedBy>
  <cp:revision>12</cp:revision>
  <dcterms:created xsi:type="dcterms:W3CDTF">2021-01-06T11:46:22Z</dcterms:created>
  <dcterms:modified xsi:type="dcterms:W3CDTF">2021-01-11T02:12:24Z</dcterms:modified>
</cp:coreProperties>
</file>